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88" r:id="rId21"/>
    <p:sldId id="289" r:id="rId22"/>
    <p:sldId id="277" r:id="rId23"/>
    <p:sldId id="286" r:id="rId24"/>
    <p:sldId id="285" r:id="rId25"/>
    <p:sldId id="281" r:id="rId26"/>
    <p:sldId id="278" r:id="rId27"/>
    <p:sldId id="279" r:id="rId28"/>
    <p:sldId id="280" r:id="rId29"/>
    <p:sldId id="287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68931" autoAdjust="0"/>
  </p:normalViewPr>
  <p:slideViewPr>
    <p:cSldViewPr snapToGrid="0">
      <p:cViewPr varScale="1">
        <p:scale>
          <a:sx n="59" d="100"/>
          <a:sy n="59" d="100"/>
        </p:scale>
        <p:origin x="13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CC66B-EF77-423A-8036-6FD8DC585089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A096C-8728-423E-B9C8-80A4E9732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1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526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ca8c2a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ca8c2a4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35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Visualisation of </a:t>
            </a:r>
            <a:r>
              <a:rPr lang="en-AU" dirty="0" err="1"/>
              <a:t>Alexnet</a:t>
            </a:r>
            <a:r>
              <a:rPr lang="en-AU" dirty="0"/>
              <a:t> activations. Layers 1 &amp;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Visualisation of </a:t>
            </a:r>
            <a:r>
              <a:rPr lang="en-AU" dirty="0" err="1"/>
              <a:t>Alexnet</a:t>
            </a:r>
            <a:r>
              <a:rPr lang="en-AU" dirty="0"/>
              <a:t> activations. Layers 3-5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08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ca8c2a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ca8c2a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AU" dirty="0"/>
              <a:t>Semantic Segmentation: Classifying pixels of an image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AU" dirty="0"/>
              <a:t>Classification + localisation: Classifying the main subject of the image and producing a bounding box to show where in the image it is located.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AU" dirty="0"/>
              <a:t>Object Detection: Finding multiple objects in an image and creating a bounding box for each.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AU" dirty="0"/>
              <a:t>Instance segmentation: Finding multiple objects and classifying their pixels simultaneously.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ca8c2a4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ca8c2a4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ca8c2a4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ca8c2a4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ca8c2a4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ca8c2a4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ca8c2a4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ca8c2a4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ca8c2a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ca8c2a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3bf95e2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3bf95e2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An overview of different branches of machine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322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poem is generated by GPT-3 to imitate Shakespeare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56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81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ca8c2a4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ca8c2a4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ca8c2a4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ca8c2a4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Combining computer vision and natural language processing. This type of model can map the content of the image to a latent space which can be used by a language model to be converted to a caption.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ca8c2a4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ca8c2a4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The generator learns the distribution of latent space representation of data, and how it is mapped to the actual data.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ca8c2a4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ca8c2a4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StyleGAN</a:t>
            </a:r>
            <a:r>
              <a:rPr lang="en-AU" dirty="0"/>
              <a:t> has the ability to generate new faces.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ca8c2a4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ca8c2a4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It can also combine features from different faces.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ca8c2a4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cca8c2a4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21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3bf95e2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3bf95e2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196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096C-8728-423E-B9C8-80A4E9732E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6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3bf95e2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c3bf95e2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Clustering: putting data points into separate groups based on their similarity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Dimensionality Reduction: representing data in lower dimensions. Commonly for visualisation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Right image: 2-D representation of MNIST. 28x28 (784) </a:t>
            </a:r>
            <a:r>
              <a:rPr lang="en-AU" dirty="0">
                <a:sym typeface="Wingdings" panose="05000000000000000000" pitchFamily="2" charset="2"/>
              </a:rPr>
              <a:t>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9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a8c2a4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a8c2a4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a8c2a4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a8c2a4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03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ca8c2a4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ca8c2a4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5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ca8c2a4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ca8c2a4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ca8c2a4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ca8c2a4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4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29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54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88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49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893"/>
            <a:ext cx="12192000" cy="1653233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761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40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18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823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2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224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07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6866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Introduction to Deep Learning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5D6AE-84B9-4989-9D8E-B8760294D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240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ea typeface="Oswald"/>
                <a:cs typeface="Oswald"/>
                <a:sym typeface="Oswald"/>
              </a:rPr>
              <a:t>ImageNet Challenge</a:t>
            </a:r>
            <a:endParaRPr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dirty="0">
                <a:ea typeface="Oswald"/>
                <a:cs typeface="Oswald"/>
                <a:sym typeface="Oswald"/>
              </a:rPr>
              <a:t>The goal is to successfully predict the object inside images. They used 1.4 million images of 1000 categories.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spcBef>
                <a:spcPts val="2133"/>
              </a:spcBef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In 2012, a deep learning model called AlexNet won the competition.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In 2015, ResNet by Microsoft won the competition beating human performance.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t="15103"/>
          <a:stretch/>
        </p:blipFill>
        <p:spPr>
          <a:xfrm>
            <a:off x="5838634" y="1639834"/>
            <a:ext cx="6353364" cy="3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FBE3BA-25EF-4551-A27F-8799CA3BF0DB}"/>
              </a:ext>
            </a:extLst>
          </p:cNvPr>
          <p:cNvSpPr txBox="1"/>
          <p:nvPr/>
        </p:nvSpPr>
        <p:spPr>
          <a:xfrm>
            <a:off x="7257504" y="4850080"/>
            <a:ext cx="3772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  <a:latin typeface="Roboto"/>
              </a:rPr>
              <a:t>Source: https://www.kaggle.com/getting-started/149448</a:t>
            </a:r>
          </a:p>
        </p:txBody>
      </p:sp>
    </p:spTree>
    <p:extLst>
      <p:ext uri="{BB962C8B-B14F-4D97-AF65-F5344CB8AC3E}">
        <p14:creationId xmlns:p14="http://schemas.microsoft.com/office/powerpoint/2010/main" val="61355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it 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639833"/>
            <a:ext cx="4272941" cy="445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We have multi-layered (deep) neural network.</a:t>
            </a:r>
          </a:p>
          <a:p>
            <a:pPr>
              <a:lnSpc>
                <a:spcPct val="150000"/>
              </a:lnSpc>
            </a:pPr>
            <a:r>
              <a:rPr lang="en-AU" dirty="0"/>
              <a:t>Each layer extracts specific features from the image.</a:t>
            </a:r>
          </a:p>
          <a:p>
            <a:pPr>
              <a:lnSpc>
                <a:spcPct val="150000"/>
              </a:lnSpc>
            </a:pPr>
            <a:r>
              <a:rPr lang="en-AU" dirty="0"/>
              <a:t>The final layer uses the extracted features to decide what the main subject in the image is.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41" y="815920"/>
            <a:ext cx="7027209" cy="5275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41D51-8DEE-4796-ADFE-3977264A3F73}"/>
              </a:ext>
            </a:extLst>
          </p:cNvPr>
          <p:cNvSpPr txBox="1"/>
          <p:nvPr/>
        </p:nvSpPr>
        <p:spPr>
          <a:xfrm>
            <a:off x="5345189" y="5568537"/>
            <a:ext cx="571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err="1">
                <a:solidFill>
                  <a:schemeClr val="bg2"/>
                </a:solidFill>
              </a:rPr>
              <a:t>Source:https</a:t>
            </a:r>
            <a:r>
              <a:rPr lang="en-AU" sz="800" dirty="0">
                <a:solidFill>
                  <a:schemeClr val="bg2"/>
                </a:solidFill>
              </a:rPr>
              <a:t>://www.researchgate.net/publication/325137356_Breast_cancer_screening_using_convolutional_neural_network_and_follow-up_digital_mammography</a:t>
            </a:r>
          </a:p>
        </p:txBody>
      </p:sp>
    </p:spTree>
    <p:extLst>
      <p:ext uri="{BB962C8B-B14F-4D97-AF65-F5344CB8AC3E}">
        <p14:creationId xmlns:p14="http://schemas.microsoft.com/office/powerpoint/2010/main" val="276637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 features?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9" y="1505943"/>
            <a:ext cx="4661367" cy="4719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12" y="1607837"/>
            <a:ext cx="4686400" cy="4617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CCEF2-78F8-4D0F-B9E1-B27A625ED01C}"/>
              </a:ext>
            </a:extLst>
          </p:cNvPr>
          <p:cNvSpPr txBox="1"/>
          <p:nvPr/>
        </p:nvSpPr>
        <p:spPr>
          <a:xfrm>
            <a:off x="4597580" y="6173396"/>
            <a:ext cx="3609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Source: https://arxiv.org/pdf/1311.2901v3.pdf</a:t>
            </a:r>
          </a:p>
        </p:txBody>
      </p:sp>
    </p:spTree>
    <p:extLst>
      <p:ext uri="{BB962C8B-B14F-4D97-AF65-F5344CB8AC3E}">
        <p14:creationId xmlns:p14="http://schemas.microsoft.com/office/powerpoint/2010/main" val="232854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 features?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6" y="2250791"/>
            <a:ext cx="3724795" cy="2715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095"/>
          <a:stretch/>
        </p:blipFill>
        <p:spPr>
          <a:xfrm>
            <a:off x="5181472" y="1544013"/>
            <a:ext cx="1829055" cy="453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68" r="3189" b="1480"/>
          <a:stretch/>
        </p:blipFill>
        <p:spPr>
          <a:xfrm>
            <a:off x="8170360" y="1595718"/>
            <a:ext cx="1798393" cy="4428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044EE-2F60-4C91-97FF-025D07913C56}"/>
              </a:ext>
            </a:extLst>
          </p:cNvPr>
          <p:cNvSpPr txBox="1"/>
          <p:nvPr/>
        </p:nvSpPr>
        <p:spPr>
          <a:xfrm>
            <a:off x="4440191" y="6188222"/>
            <a:ext cx="3609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2"/>
                </a:solidFill>
              </a:rPr>
              <a:t>Source: https://arxiv.org/pdf/1311.2901v3.pdf</a:t>
            </a:r>
          </a:p>
        </p:txBody>
      </p:sp>
    </p:spTree>
    <p:extLst>
      <p:ext uri="{BB962C8B-B14F-4D97-AF65-F5344CB8AC3E}">
        <p14:creationId xmlns:p14="http://schemas.microsoft.com/office/powerpoint/2010/main" val="39919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Computer Vision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t="14110" r="5988" b="14912"/>
          <a:stretch/>
        </p:blipFill>
        <p:spPr>
          <a:xfrm>
            <a:off x="375118" y="1432067"/>
            <a:ext cx="11441767" cy="4867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FE3A7-BF8F-458A-9E0E-BF499FFAB45B}"/>
              </a:ext>
            </a:extLst>
          </p:cNvPr>
          <p:cNvSpPr txBox="1"/>
          <p:nvPr/>
        </p:nvSpPr>
        <p:spPr>
          <a:xfrm>
            <a:off x="2978330" y="6567046"/>
            <a:ext cx="815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</a:rPr>
              <a:t>Source: http://neohsu.com/2018/12/04/metrics-in-2d-computer-vision-binary-classification-object-detection-and-image-segmentation/</a:t>
            </a:r>
          </a:p>
          <a:p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Semantic Segmentation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Classifying the pixels of an image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Common architecture: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U-net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Advantage: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High accuracy in location of the object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Disadvantage: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Can’t identify the number of objects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39834"/>
            <a:ext cx="5680400" cy="378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B0CCD-FDE5-4F61-B341-69F835004582}"/>
              </a:ext>
            </a:extLst>
          </p:cNvPr>
          <p:cNvSpPr txBox="1"/>
          <p:nvPr/>
        </p:nvSpPr>
        <p:spPr>
          <a:xfrm>
            <a:off x="3200401" y="6567046"/>
            <a:ext cx="594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https://towardsdatascience.com/unet-line-by-line-explanation-9b191c76baf5</a:t>
            </a:r>
          </a:p>
          <a:p>
            <a:endParaRPr lang="en-AU" sz="1000" dirty="0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ea typeface="Oswald"/>
                <a:cs typeface="Oswald"/>
                <a:sym typeface="Oswald"/>
              </a:rPr>
              <a:t>Object Detection</a:t>
            </a:r>
            <a:endParaRPr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Locate and classify the objects and draw a bounding box around them.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Common Architectures: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SSD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Faster R-CNN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YOLO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Advantage: 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Locate the object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Can detect multiple objects of the same type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Disadvantage: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Does not have pixel-level classification</a:t>
            </a:r>
            <a:endParaRPr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1" y="1203000"/>
            <a:ext cx="6100900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7618D-4CEA-43AD-A03C-A6F9B8A94637}"/>
              </a:ext>
            </a:extLst>
          </p:cNvPr>
          <p:cNvSpPr txBox="1"/>
          <p:nvPr/>
        </p:nvSpPr>
        <p:spPr>
          <a:xfrm>
            <a:off x="3200401" y="6567046"/>
            <a:ext cx="5943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https://dius.com.au/2016/12/06/the-cleverness-of-deep-learning/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ea typeface="Oswald"/>
                <a:cs typeface="Oswald"/>
                <a:sym typeface="Oswald"/>
              </a:rPr>
              <a:t>Instance Segmentation</a:t>
            </a:r>
            <a:endParaRPr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Locates and classifies every instance of an object and creates a pixel-level classification mask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Common Architecture: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Mask R-CNN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Advantage: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Can identify multiple objects of the same class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Does pixel classification for each instance</a:t>
            </a:r>
            <a:endParaRPr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Disadvantage: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Slow in training and inference</a:t>
            </a:r>
            <a:endParaRPr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303500"/>
            <a:ext cx="5726168" cy="42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3D151-B8E3-48A9-B08B-01E431201942}"/>
              </a:ext>
            </a:extLst>
          </p:cNvPr>
          <p:cNvSpPr txBox="1"/>
          <p:nvPr/>
        </p:nvSpPr>
        <p:spPr>
          <a:xfrm>
            <a:off x="2865262" y="6546464"/>
            <a:ext cx="6093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https://medium.com/hackernoon/up-to-speed-on-deep-learning-may-update-a146d851f14f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ea typeface="Oswald"/>
                <a:cs typeface="Oswald"/>
                <a:sym typeface="Oswald"/>
              </a:rPr>
              <a:t>Time Series</a:t>
            </a:r>
            <a:endParaRPr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Economic Forecasting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What’s the inflation rate next year?</a:t>
            </a:r>
            <a:endParaRPr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Weather Forecasting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What’s the probability of tomorrow raining?</a:t>
            </a:r>
            <a:endParaRPr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Inventory Analysis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How much of this item do I need to stock?</a:t>
            </a:r>
            <a:endParaRPr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Sales Forecasting</a:t>
            </a:r>
            <a:endParaRPr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>
                <a:ea typeface="Oswald"/>
                <a:cs typeface="Oswald"/>
                <a:sym typeface="Oswald"/>
              </a:rPr>
              <a:t>What is the sales going to be like next week?</a:t>
            </a:r>
            <a:endParaRPr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>
                <a:ea typeface="Oswald"/>
                <a:cs typeface="Oswald"/>
                <a:sym typeface="Oswald"/>
              </a:rPr>
              <a:t>Anything that changes with time</a:t>
            </a:r>
            <a:endParaRPr>
              <a:ea typeface="Oswald"/>
              <a:cs typeface="Oswald"/>
              <a:sym typeface="Oswald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1" y="935367"/>
            <a:ext cx="5689601" cy="4251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B498B8-888D-4893-A267-F1C888CEB89E}"/>
              </a:ext>
            </a:extLst>
          </p:cNvPr>
          <p:cNvSpPr txBox="1"/>
          <p:nvPr/>
        </p:nvSpPr>
        <p:spPr>
          <a:xfrm>
            <a:off x="2865262" y="6546464"/>
            <a:ext cx="6093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https://machinelearningmastery.com/multivariate-time-series-forecasting-lstms-keras/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Natural Language Processing (NLP)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428775" cy="44474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Sentiment Analysis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Is this review good or bad?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Topic Segmentation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What is the topic of this article?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Machine Translation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Translating from one language to another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Question Answering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Chatbots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Text Summarisation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Text Similarity</a:t>
            </a:r>
            <a:endParaRPr dirty="0">
              <a:ea typeface="Oswald"/>
              <a:cs typeface="Oswald"/>
              <a:sym typeface="Oswald"/>
            </a:endParaRPr>
          </a:p>
          <a:p>
            <a:pPr lvl="1">
              <a:spcBef>
                <a:spcPts val="0"/>
              </a:spcBef>
              <a:buFont typeface="Oswald"/>
              <a:buChar char="○"/>
            </a:pPr>
            <a:r>
              <a:rPr lang="en" dirty="0">
                <a:ea typeface="Oswald"/>
                <a:cs typeface="Oswald"/>
                <a:sym typeface="Oswald"/>
              </a:rPr>
              <a:t>Checking for plagiarism</a:t>
            </a:r>
            <a:endParaRPr dirty="0">
              <a:ea typeface="Oswald"/>
              <a:cs typeface="Oswald"/>
              <a:sym typeface="Oswald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69ED6C-DF58-4911-9EAD-4C4CBBB31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75" y="1780036"/>
            <a:ext cx="6229418" cy="3297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DB60F-9010-4D9B-9A33-8EB6CFA1DD93}"/>
              </a:ext>
            </a:extLst>
          </p:cNvPr>
          <p:cNvSpPr txBox="1"/>
          <p:nvPr/>
        </p:nvSpPr>
        <p:spPr>
          <a:xfrm>
            <a:off x="2865262" y="6546464"/>
            <a:ext cx="6093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https://www.hitechnectar.com/blogs/natural-language-processing-nlp-chatbots/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00" y="146601"/>
            <a:ext cx="9104768" cy="616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306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3F82-DD2C-497C-AF63-8A50A68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Natural Language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FF13-6898-4941-A049-3DFA272B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357067"/>
            <a:ext cx="8937406" cy="4452000"/>
          </a:xfrm>
        </p:spPr>
        <p:txBody>
          <a:bodyPr/>
          <a:lstStyle/>
          <a:p>
            <a:pPr marL="152396" indent="0" algn="ctr">
              <a:buNone/>
            </a:pPr>
            <a:r>
              <a:rPr lang="en-AU" sz="4800" dirty="0">
                <a:latin typeface="Bookman Old Style" panose="02050604050505020204" pitchFamily="18" charset="0"/>
              </a:rPr>
              <a:t>“</a:t>
            </a:r>
            <a:r>
              <a:rPr lang="en-AU" sz="2800" dirty="0">
                <a:latin typeface="Bookman Old Style" panose="02050604050505020204" pitchFamily="18" charset="0"/>
              </a:rPr>
              <a:t>A winter’s day when beams of sun are few,</a:t>
            </a:r>
          </a:p>
          <a:p>
            <a:pPr marL="152396" indent="0" algn="ctr">
              <a:buNone/>
            </a:pPr>
            <a:r>
              <a:rPr lang="en-AU" sz="2800" dirty="0">
                <a:latin typeface="Bookman Old Style" panose="02050604050505020204" pitchFamily="18" charset="0"/>
              </a:rPr>
              <a:t>And skies are grey with clouds intemperate,</a:t>
            </a:r>
          </a:p>
          <a:p>
            <a:pPr marL="152396" indent="0" algn="ctr">
              <a:buNone/>
            </a:pPr>
            <a:r>
              <a:rPr lang="en-AU" sz="2800" dirty="0">
                <a:latin typeface="Bookman Old Style" panose="02050604050505020204" pitchFamily="18" charset="0"/>
              </a:rPr>
              <a:t>Is to thy beauty somehow sordid grown.</a:t>
            </a:r>
          </a:p>
          <a:p>
            <a:pPr marL="152396" indent="0" algn="ctr">
              <a:buNone/>
            </a:pPr>
            <a:r>
              <a:rPr lang="en-AU" sz="2800" dirty="0">
                <a:latin typeface="Bookman Old Style" panose="02050604050505020204" pitchFamily="18" charset="0"/>
              </a:rPr>
              <a:t>Her lovely-lovely eye is quite shut up,</a:t>
            </a:r>
          </a:p>
          <a:p>
            <a:pPr marL="152396" indent="0" algn="ctr">
              <a:buNone/>
            </a:pPr>
            <a:r>
              <a:rPr lang="en-AU" sz="2800" dirty="0">
                <a:latin typeface="Bookman Old Style" panose="02050604050505020204" pitchFamily="18" charset="0"/>
              </a:rPr>
              <a:t>Like windows pale before a sunny shower.</a:t>
            </a:r>
            <a:r>
              <a:rPr lang="en-AU" sz="4800" dirty="0">
                <a:latin typeface="Bookman Old Style" panose="02050604050505020204" pitchFamily="18" charset="0"/>
              </a:rPr>
              <a:t>”</a:t>
            </a:r>
          </a:p>
          <a:p>
            <a:pPr marL="152396" indent="0" algn="ctr">
              <a:buNone/>
            </a:pPr>
            <a:endParaRPr lang="en-AU" sz="2800" b="0" i="1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marL="152396" indent="0" algn="r">
              <a:buNone/>
            </a:pPr>
            <a:r>
              <a:rPr lang="en-AU" sz="2800" i="1" dirty="0">
                <a:solidFill>
                  <a:srgbClr val="444444"/>
                </a:solidFill>
                <a:latin typeface="Verdana" panose="020B0604030504040204" pitchFamily="34" charset="0"/>
              </a:rPr>
              <a:t>     </a:t>
            </a:r>
            <a:r>
              <a:rPr lang="en-AU" sz="2800" b="0" i="1" dirty="0" err="1">
                <a:solidFill>
                  <a:srgbClr val="444444"/>
                </a:solidFill>
                <a:effectLst/>
                <a:latin typeface="Bookman Old Style" panose="02050604050505020204" pitchFamily="18" charset="0"/>
              </a:rPr>
              <a:t>OpenAI</a:t>
            </a:r>
            <a:r>
              <a:rPr lang="en-AU" sz="2800" b="0" i="1" dirty="0">
                <a:solidFill>
                  <a:srgbClr val="444444"/>
                </a:solidFill>
                <a:effectLst/>
                <a:latin typeface="Bookman Old Style" panose="02050604050505020204" pitchFamily="18" charset="0"/>
              </a:rPr>
              <a:t> GPT-3</a:t>
            </a:r>
            <a:endParaRPr lang="en-AU" sz="28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271A-DCF7-4713-8EA8-CA7099A3D399}"/>
              </a:ext>
            </a:extLst>
          </p:cNvPr>
          <p:cNvSpPr txBox="1"/>
          <p:nvPr/>
        </p:nvSpPr>
        <p:spPr>
          <a:xfrm>
            <a:off x="2608216" y="6595315"/>
            <a:ext cx="69755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</a:rPr>
              <a:t>Source: https://machinelearningknowledge.ai/openai-gpt-3-demos-to-convince-you-that-ai-threat-is-real-or-is-it/</a:t>
            </a:r>
          </a:p>
        </p:txBody>
      </p:sp>
    </p:spTree>
    <p:extLst>
      <p:ext uri="{BB962C8B-B14F-4D97-AF65-F5344CB8AC3E}">
        <p14:creationId xmlns:p14="http://schemas.microsoft.com/office/powerpoint/2010/main" val="202478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5D55-AD40-412B-A8B1-704EB9F4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OpenAI</a:t>
            </a:r>
            <a:r>
              <a:rPr lang="en-AU" dirty="0"/>
              <a:t> GPT3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E333D-1B8F-454D-AD97-41ED865AF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GPT3 has shown incredible abilities:</a:t>
            </a:r>
          </a:p>
          <a:p>
            <a:pPr lvl="1"/>
            <a:r>
              <a:rPr lang="en-AU" dirty="0"/>
              <a:t>Generate text</a:t>
            </a:r>
          </a:p>
          <a:p>
            <a:pPr lvl="1"/>
            <a:r>
              <a:rPr lang="en-AU" dirty="0"/>
              <a:t>Perform simple math from text</a:t>
            </a:r>
          </a:p>
          <a:p>
            <a:pPr lvl="1"/>
            <a:r>
              <a:rPr lang="en-AU" dirty="0"/>
              <a:t>Generate code from description</a:t>
            </a:r>
          </a:p>
          <a:p>
            <a:pPr lvl="1"/>
            <a:r>
              <a:rPr lang="en-AU" dirty="0"/>
              <a:t>Generate graphs from description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B4945B-8904-4857-A34A-485A5C46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68" y="1284242"/>
            <a:ext cx="6609632" cy="42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ea typeface="Oswald"/>
                <a:cs typeface="Oswald"/>
                <a:sym typeface="Oswald"/>
              </a:rPr>
              <a:t>Reinforcement Learning</a:t>
            </a:r>
            <a:endParaRPr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It’s neither Supervised nor Unsupervised learning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Agent learns by interacting with the environment.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It gets rewarded when the goal is achieved.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agent learns by experience.</a:t>
            </a:r>
            <a:endParaRPr dirty="0">
              <a:ea typeface="Oswald"/>
              <a:cs typeface="Oswald"/>
              <a:sym typeface="Oswald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69" y="803467"/>
            <a:ext cx="5037367" cy="4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FBFA0F-897B-4F72-945F-B4471B464186}"/>
              </a:ext>
            </a:extLst>
          </p:cNvPr>
          <p:cNvSpPr txBox="1"/>
          <p:nvPr/>
        </p:nvSpPr>
        <p:spPr>
          <a:xfrm>
            <a:off x="2865262" y="6546464"/>
            <a:ext cx="6093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https://en.wikipedia.org/wiki/Reinforcement_learning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709F-7D76-41F2-B137-694DF5B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Reinforcement Learning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E3557-5785-4975-8348-9951A44A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9833"/>
            <a:ext cx="4448136" cy="445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The game of Go is 2×10</a:t>
            </a:r>
            <a:r>
              <a:rPr lang="en-AU" baseline="30000" dirty="0"/>
              <a:t>123</a:t>
            </a:r>
            <a:r>
              <a:rPr lang="en-AU" dirty="0"/>
              <a:t> times more complex than chess</a:t>
            </a:r>
          </a:p>
          <a:p>
            <a:pPr>
              <a:lnSpc>
                <a:spcPct val="150000"/>
              </a:lnSpc>
            </a:pPr>
            <a:r>
              <a:rPr lang="en-AU" dirty="0"/>
              <a:t>It was the first computer program to defeat a human Go master. </a:t>
            </a:r>
          </a:p>
          <a:p>
            <a:pPr>
              <a:lnSpc>
                <a:spcPct val="150000"/>
              </a:lnSpc>
            </a:pPr>
            <a:r>
              <a:rPr lang="en-AU" dirty="0"/>
              <a:t>Used Monte Carlo Tree Search and deep neural network.</a:t>
            </a:r>
          </a:p>
          <a:p>
            <a:pPr>
              <a:lnSpc>
                <a:spcPct val="150000"/>
              </a:lnSpc>
            </a:pPr>
            <a:r>
              <a:rPr lang="en-AU" dirty="0"/>
              <a:t>Its successor, AlphaGo Zero, learned the game of Go by playing against itself.</a:t>
            </a:r>
          </a:p>
          <a:p>
            <a:pPr>
              <a:lnSpc>
                <a:spcPct val="150000"/>
              </a:lnSpc>
            </a:pPr>
            <a:r>
              <a:rPr lang="en-AU" dirty="0"/>
              <a:t>AlphaGo Zero became even better than AlphaGo</a:t>
            </a: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C255E-3392-4373-ACE0-C139046E4E91}"/>
              </a:ext>
            </a:extLst>
          </p:cNvPr>
          <p:cNvSpPr txBox="1"/>
          <p:nvPr/>
        </p:nvSpPr>
        <p:spPr>
          <a:xfrm>
            <a:off x="3300584" y="6585653"/>
            <a:ext cx="5590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  <a:latin typeface="Roboto"/>
              </a:rPr>
              <a:t>Source: https://sigmoidal.io/alphago-how-it-uses-reinforcement-learning-to-beat-go-masters/</a:t>
            </a:r>
          </a:p>
        </p:txBody>
      </p:sp>
      <p:pic>
        <p:nvPicPr>
          <p:cNvPr id="8" name="Picture 7" descr="A picture containing box, photo, sitting, table&#10;&#10;Description automatically generated">
            <a:extLst>
              <a:ext uri="{FF2B5EF4-FFF2-40B4-BE49-F238E27FC236}">
                <a16:creationId xmlns:a16="http://schemas.microsoft.com/office/drawing/2014/main" id="{08F8306A-9D59-45AC-8D82-F2137186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36" y="2068497"/>
            <a:ext cx="6903509" cy="33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709F-7D76-41F2-B137-694DF5B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Reinforcement Learning - </a:t>
            </a:r>
            <a:r>
              <a:rPr lang="en-AU" dirty="0" err="1"/>
              <a:t>AlphaStar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E3557-5785-4975-8348-9951A44A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39833"/>
            <a:ext cx="4943654" cy="445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Learned to play StarCraft II.</a:t>
            </a:r>
          </a:p>
          <a:p>
            <a:pPr>
              <a:lnSpc>
                <a:spcPct val="150000"/>
              </a:lnSpc>
            </a:pPr>
            <a:r>
              <a:rPr lang="en-AU" dirty="0"/>
              <a:t>Unlike Go, it required real-time decision making</a:t>
            </a:r>
          </a:p>
          <a:p>
            <a:pPr>
              <a:lnSpc>
                <a:spcPct val="150000"/>
              </a:lnSpc>
            </a:pPr>
            <a:r>
              <a:rPr lang="en-AU" dirty="0"/>
              <a:t>It could only see parts of the map.</a:t>
            </a:r>
          </a:p>
          <a:p>
            <a:pPr>
              <a:lnSpc>
                <a:spcPct val="150000"/>
              </a:lnSpc>
            </a:pPr>
            <a:r>
              <a:rPr lang="en-AU" dirty="0"/>
              <a:t>It defeated a top professional StarCraft player</a:t>
            </a:r>
          </a:p>
        </p:txBody>
      </p:sp>
      <p:pic>
        <p:nvPicPr>
          <p:cNvPr id="5" name="Picture 4" descr="A picture containing monitor, computer, phone&#10;&#10;Description automatically generated">
            <a:extLst>
              <a:ext uri="{FF2B5EF4-FFF2-40B4-BE49-F238E27FC236}">
                <a16:creationId xmlns:a16="http://schemas.microsoft.com/office/drawing/2014/main" id="{D0C936BF-0427-4537-A194-AF23ABC0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54" y="1536788"/>
            <a:ext cx="6727863" cy="3784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255E-3392-4373-ACE0-C139046E4E91}"/>
              </a:ext>
            </a:extLst>
          </p:cNvPr>
          <p:cNvSpPr txBox="1"/>
          <p:nvPr/>
        </p:nvSpPr>
        <p:spPr>
          <a:xfrm>
            <a:off x="3300584" y="6585653"/>
            <a:ext cx="5590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https://deepmind.com/blog/article/alphastar-mastering-real-time-strategy-game-starcraft-ii</a:t>
            </a:r>
          </a:p>
        </p:txBody>
      </p:sp>
    </p:spTree>
    <p:extLst>
      <p:ext uri="{BB962C8B-B14F-4D97-AF65-F5344CB8AC3E}">
        <p14:creationId xmlns:p14="http://schemas.microsoft.com/office/powerpoint/2010/main" val="208870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Image Captioning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34" y="1816100"/>
            <a:ext cx="108839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DC0726-73AD-4F23-90B7-A7BC7546F06E}"/>
              </a:ext>
            </a:extLst>
          </p:cNvPr>
          <p:cNvSpPr txBox="1"/>
          <p:nvPr/>
        </p:nvSpPr>
        <p:spPr>
          <a:xfrm>
            <a:off x="4021254" y="6494213"/>
            <a:ext cx="41494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https://daniel.lasiman.com/post/image-captioning/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Generative Adversarial Networks (GAN)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It has two main components: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Generator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Oswald"/>
              <a:buChar char="○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Generator creates an item (photo, text, audio).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Discriminator tries to tell whether the item it receives is fake (generated).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t="14661"/>
          <a:stretch/>
        </p:blipFill>
        <p:spPr>
          <a:xfrm>
            <a:off x="6096001" y="1639834"/>
            <a:ext cx="5689599" cy="33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23AE9-6504-4652-9BD1-E30E6AC60CDE}"/>
              </a:ext>
            </a:extLst>
          </p:cNvPr>
          <p:cNvSpPr txBox="1"/>
          <p:nvPr/>
        </p:nvSpPr>
        <p:spPr>
          <a:xfrm>
            <a:off x="2865262" y="6546464"/>
            <a:ext cx="6553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https://www.kdnuggets.com/2017/01/generative-adversarial-networks-hot-topic-machine-learning.html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StyleGAN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234" y="1630633"/>
            <a:ext cx="7937500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8519C-C2D7-4904-984C-D2257CF8E90D}"/>
              </a:ext>
            </a:extLst>
          </p:cNvPr>
          <p:cNvSpPr txBox="1"/>
          <p:nvPr/>
        </p:nvSpPr>
        <p:spPr>
          <a:xfrm>
            <a:off x="2865262" y="6546464"/>
            <a:ext cx="6093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https://medium.com/@kcimc/how-to-recognize-fake-ai-generated-images-4d1f6f9a2842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dirty="0" err="1">
                <a:ea typeface="Oswald"/>
                <a:cs typeface="Oswald"/>
                <a:sym typeface="Oswald"/>
              </a:rPr>
              <a:t>StyleGAN</a:t>
            </a:r>
            <a:endParaRPr dirty="0">
              <a:ea typeface="Oswald"/>
              <a:cs typeface="Oswald"/>
              <a:sym typeface="Oswald"/>
            </a:endParaRPr>
          </a:p>
          <a:p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C11CB-66B8-41EB-AF2C-A383B5A24CA6}"/>
              </a:ext>
            </a:extLst>
          </p:cNvPr>
          <p:cNvSpPr txBox="1"/>
          <p:nvPr/>
        </p:nvSpPr>
        <p:spPr>
          <a:xfrm>
            <a:off x="2865261" y="6546464"/>
            <a:ext cx="6605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https://venturebeat.com/2019/12/26/gan-generative-adversarial-network-explainer-ai-machine-learning/</a:t>
            </a:r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DDB11DE-94B6-4E06-9ACC-EBE43C9A6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24" y="1357067"/>
            <a:ext cx="7895507" cy="50662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Graph Neural Netwrok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r>
              <a:rPr lang="en-AU" dirty="0">
                <a:ea typeface="Oswald"/>
                <a:cs typeface="Oswald"/>
                <a:sym typeface="Oswald"/>
              </a:rPr>
              <a:t>Not all data can be fit in a table or a grid.</a:t>
            </a:r>
          </a:p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r>
              <a:rPr lang="en-AU" dirty="0">
                <a:ea typeface="Oswald"/>
                <a:cs typeface="Oswald"/>
                <a:sym typeface="Oswald"/>
              </a:rPr>
              <a:t>GNN can work with non-Euclidean data such as graph structures.</a:t>
            </a:r>
          </a:p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r>
              <a:rPr lang="en-AU" dirty="0">
                <a:ea typeface="Oswald"/>
                <a:cs typeface="Oswald"/>
                <a:sym typeface="Oswald"/>
              </a:rPr>
              <a:t>The data consist of nodes and edges.</a:t>
            </a:r>
          </a:p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r>
              <a:rPr lang="en-AU" dirty="0">
                <a:ea typeface="Oswald"/>
                <a:cs typeface="Oswald"/>
                <a:sym typeface="Oswald"/>
              </a:rPr>
              <a:t>Nodes contain features of each data point.</a:t>
            </a:r>
          </a:p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r>
              <a:rPr lang="en-AU" dirty="0">
                <a:ea typeface="Oswald"/>
                <a:cs typeface="Oswald"/>
                <a:sym typeface="Oswald"/>
              </a:rPr>
              <a:t>Edges contain relationship between data points.</a:t>
            </a:r>
          </a:p>
          <a:p>
            <a:pPr marL="285750" indent="-285750">
              <a:lnSpc>
                <a:spcPct val="100000"/>
              </a:lnSpc>
              <a:spcAft>
                <a:spcPts val="2133"/>
              </a:spcAft>
            </a:pPr>
            <a:endParaRPr lang="en-AU" dirty="0">
              <a:ea typeface="Oswald"/>
              <a:cs typeface="Oswald"/>
              <a:sym typeface="Oswald"/>
            </a:endParaRPr>
          </a:p>
          <a:p>
            <a:pPr marL="895335" lvl="1" indent="-285750">
              <a:spcAft>
                <a:spcPts val="2133"/>
              </a:spcAft>
            </a:pPr>
            <a:endParaRPr lang="en-AU" dirty="0">
              <a:ea typeface="Oswald"/>
              <a:cs typeface="Oswald"/>
              <a:sym typeface="Oswald"/>
            </a:endParaRPr>
          </a:p>
          <a:p>
            <a:pPr marL="285750" indent="-285750">
              <a:spcAft>
                <a:spcPts val="2133"/>
              </a:spcAft>
            </a:pP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726C-C370-4472-A8E9-F8ACD1D3A075}"/>
              </a:ext>
            </a:extLst>
          </p:cNvPr>
          <p:cNvSpPr txBox="1"/>
          <p:nvPr/>
        </p:nvSpPr>
        <p:spPr>
          <a:xfrm>
            <a:off x="3198258" y="6538717"/>
            <a:ext cx="57954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dirty="0">
                <a:solidFill>
                  <a:schemeClr val="bg1"/>
                </a:solidFill>
              </a:rPr>
              <a:t>Source: https://medium.com/dair-ai/an-illustrated-guide-to-graph-neural-networks-d5564a551783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50E41F4-CAE4-4987-A7EE-02886FADD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58" y="1415058"/>
            <a:ext cx="6009212" cy="42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Supervised Learning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4168"/>
          <a:stretch/>
        </p:blipFill>
        <p:spPr>
          <a:xfrm>
            <a:off x="994734" y="1357067"/>
            <a:ext cx="9577599" cy="5147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202B2-7E0F-49E4-BB9A-B63EE6395970}"/>
              </a:ext>
            </a:extLst>
          </p:cNvPr>
          <p:cNvSpPr txBox="1"/>
          <p:nvPr/>
        </p:nvSpPr>
        <p:spPr>
          <a:xfrm>
            <a:off x="2209800" y="6530228"/>
            <a:ext cx="777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</a:rPr>
              <a:t>Source: https://vinodsblog.com/2018/11/08/classification-and-regression-demystified-in-machine-learning/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411774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9BCE-211B-4A3F-99BC-83422687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 many other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175B6-5DE7-4339-9EDD-A13D3BFD6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Pattern matching</a:t>
            </a:r>
          </a:p>
          <a:p>
            <a:pPr>
              <a:lnSpc>
                <a:spcPct val="150000"/>
              </a:lnSpc>
            </a:pPr>
            <a:r>
              <a:rPr lang="en-AU" dirty="0"/>
              <a:t>Image colourisation </a:t>
            </a:r>
          </a:p>
          <a:p>
            <a:pPr>
              <a:lnSpc>
                <a:spcPct val="150000"/>
              </a:lnSpc>
            </a:pPr>
            <a:r>
              <a:rPr lang="en-AU" dirty="0"/>
              <a:t>Pixel restoration</a:t>
            </a:r>
          </a:p>
          <a:p>
            <a:pPr>
              <a:lnSpc>
                <a:spcPct val="150000"/>
              </a:lnSpc>
            </a:pPr>
            <a:r>
              <a:rPr lang="en-AU" dirty="0"/>
              <a:t>Pose estimation</a:t>
            </a:r>
          </a:p>
          <a:p>
            <a:pPr>
              <a:lnSpc>
                <a:spcPct val="150000"/>
              </a:lnSpc>
            </a:pPr>
            <a:r>
              <a:rPr lang="en-AU" dirty="0"/>
              <a:t>Face detection and recognition</a:t>
            </a:r>
          </a:p>
          <a:p>
            <a:pPr>
              <a:lnSpc>
                <a:spcPct val="150000"/>
              </a:lnSpc>
            </a:pPr>
            <a:r>
              <a:rPr lang="en-AU" dirty="0"/>
              <a:t>Language translation</a:t>
            </a:r>
          </a:p>
          <a:p>
            <a:pPr>
              <a:lnSpc>
                <a:spcPct val="150000"/>
              </a:lnSpc>
            </a:pPr>
            <a:r>
              <a:rPr lang="en-AU" dirty="0"/>
              <a:t>Anomaly detection</a:t>
            </a:r>
          </a:p>
          <a:p>
            <a:pPr>
              <a:lnSpc>
                <a:spcPct val="150000"/>
              </a:lnSpc>
            </a:pPr>
            <a:r>
              <a:rPr lang="en-AU" dirty="0"/>
              <a:t>And more …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18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Unsupervised learning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9" y="1971304"/>
            <a:ext cx="5363291" cy="4120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 rot="-3550199" flipH="1">
            <a:off x="9753135" y="2167907"/>
            <a:ext cx="675912" cy="810436"/>
          </a:xfrm>
          <a:prstGeom prst="bentArrow">
            <a:avLst>
              <a:gd name="adj1" fmla="val 41004"/>
              <a:gd name="adj2" fmla="val 34472"/>
              <a:gd name="adj3" fmla="val 27577"/>
              <a:gd name="adj4" fmla="val 62699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11429-2CA6-4BD5-BA6D-DA2FE1BC49ED}"/>
              </a:ext>
            </a:extLst>
          </p:cNvPr>
          <p:cNvSpPr txBox="1"/>
          <p:nvPr/>
        </p:nvSpPr>
        <p:spPr>
          <a:xfrm>
            <a:off x="2234737" y="1479519"/>
            <a:ext cx="175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342CC-8DD6-4FC6-9F9E-1401CB2D31C1}"/>
              </a:ext>
            </a:extLst>
          </p:cNvPr>
          <p:cNvSpPr txBox="1"/>
          <p:nvPr/>
        </p:nvSpPr>
        <p:spPr>
          <a:xfrm>
            <a:off x="7303325" y="1479519"/>
            <a:ext cx="3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Dimensionality Reduction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FE359-2D02-491F-AEB3-76AE53E29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4" y="1948040"/>
            <a:ext cx="4250024" cy="4140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471EB-112A-4852-9516-5A2489B5B5F0}"/>
              </a:ext>
            </a:extLst>
          </p:cNvPr>
          <p:cNvSpPr txBox="1"/>
          <p:nvPr/>
        </p:nvSpPr>
        <p:spPr>
          <a:xfrm>
            <a:off x="3113511" y="6556011"/>
            <a:ext cx="777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</a:rPr>
              <a:t>Source: http://unixnme.blogspot.com/2018/04/dimensionality-reduction-and-scattered.html</a:t>
            </a:r>
          </a:p>
        </p:txBody>
      </p:sp>
    </p:spTree>
    <p:extLst>
      <p:ext uri="{BB962C8B-B14F-4D97-AF65-F5344CB8AC3E}">
        <p14:creationId xmlns:p14="http://schemas.microsoft.com/office/powerpoint/2010/main" val="167176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Artificial Neural Networks (ANN)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Inspired by biological neural networks.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circles are called Neurons.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arrows are called connections.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Each column of Neurons is called a layer.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Every Connection and Neuron represents a value.</a:t>
            </a:r>
            <a:endParaRPr dirty="0">
              <a:ea typeface="Oswald"/>
              <a:cs typeface="Oswald"/>
              <a:sym typeface="Oswald"/>
            </a:endParaRPr>
          </a:p>
          <a:p>
            <a:pPr marL="0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6221101" y="1639833"/>
            <a:ext cx="5197367" cy="421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33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Artificial Neural Networks (ANN)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value in a Neuron is multiplied by the value of the Connection.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output of all the connections that enter a Neuron is summed up.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An extra value (bias) is added to the summation.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The result is passed through an activation function.</a:t>
            </a:r>
            <a:endParaRPr dirty="0">
              <a:ea typeface="Oswald"/>
              <a:cs typeface="Oswald"/>
              <a:sym typeface="Oswald"/>
            </a:endParaRPr>
          </a:p>
          <a:p>
            <a:pPr marL="0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6221101" y="1639833"/>
            <a:ext cx="5197367" cy="421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76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Deep Neural Networks (DNN)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867" y="1639836"/>
            <a:ext cx="10327299" cy="387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63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Applications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Tabular data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Computer Vision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Natural Language Processing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Time Series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Reinforcement Learning</a:t>
            </a:r>
            <a:endParaRPr dirty="0"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  <a:buFont typeface="Oswald"/>
              <a:buChar char="●"/>
            </a:pPr>
            <a:r>
              <a:rPr lang="en" dirty="0">
                <a:ea typeface="Oswald"/>
                <a:cs typeface="Oswald"/>
                <a:sym typeface="Oswald"/>
              </a:rPr>
              <a:t>Generative models</a:t>
            </a:r>
            <a:endParaRPr dirty="0"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567" y="3020900"/>
            <a:ext cx="32258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r="51902"/>
          <a:stretch/>
        </p:blipFill>
        <p:spPr>
          <a:xfrm>
            <a:off x="5814467" y="251934"/>
            <a:ext cx="2245500" cy="2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167" y="1357067"/>
            <a:ext cx="3046459" cy="364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59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ea typeface="Oswald"/>
                <a:cs typeface="Oswald"/>
                <a:sym typeface="Oswald"/>
              </a:rPr>
              <a:t>Computer Vision</a:t>
            </a:r>
            <a:endParaRPr dirty="0"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56804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ea typeface="Oswald"/>
                <a:cs typeface="Oswald"/>
                <a:sym typeface="Oswald"/>
              </a:rPr>
              <a:t>We want to know the main subject in an image. How can a model do that?</a:t>
            </a:r>
            <a:endParaRPr dirty="0">
              <a:ea typeface="Oswald"/>
              <a:cs typeface="Oswald"/>
              <a:sym typeface="Oswald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ea typeface="Oswald"/>
                <a:cs typeface="Oswald"/>
                <a:sym typeface="Oswald"/>
              </a:rPr>
              <a:t>This is one of the first computer vision problems.</a:t>
            </a:r>
            <a:endParaRPr dirty="0"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4000" dirty="0">
                <a:ea typeface="Oswald"/>
                <a:cs typeface="Oswald"/>
                <a:sym typeface="Oswald"/>
              </a:rPr>
              <a:t>Image Classification</a:t>
            </a:r>
            <a:endParaRPr sz="4000" dirty="0"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867" y="1639834"/>
            <a:ext cx="5914533" cy="429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331178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1286</Words>
  <Application>Microsoft Office PowerPoint</Application>
  <PresentationFormat>Widescreen</PresentationFormat>
  <Paragraphs>188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Bookman Old Style</vt:lpstr>
      <vt:lpstr>Calibri</vt:lpstr>
      <vt:lpstr>Oswald</vt:lpstr>
      <vt:lpstr>Roboto</vt:lpstr>
      <vt:lpstr>Verdana</vt:lpstr>
      <vt:lpstr>Geometric</vt:lpstr>
      <vt:lpstr>Introduction to Deep Learning</vt:lpstr>
      <vt:lpstr>PowerPoint Presentation</vt:lpstr>
      <vt:lpstr>Supervised Learning</vt:lpstr>
      <vt:lpstr>Unsupervised learning</vt:lpstr>
      <vt:lpstr>Artificial Neural Networks (ANN)</vt:lpstr>
      <vt:lpstr>Artificial Neural Networks (ANN)</vt:lpstr>
      <vt:lpstr>Deep Neural Networks (DNN)</vt:lpstr>
      <vt:lpstr>Applications</vt:lpstr>
      <vt:lpstr>Computer Vision</vt:lpstr>
      <vt:lpstr>ImageNet Challenge</vt:lpstr>
      <vt:lpstr>How does it work?</vt:lpstr>
      <vt:lpstr>What are the features?</vt:lpstr>
      <vt:lpstr>What are the features?</vt:lpstr>
      <vt:lpstr>Computer Vision</vt:lpstr>
      <vt:lpstr>Semantic Segmentation</vt:lpstr>
      <vt:lpstr>Object Detection</vt:lpstr>
      <vt:lpstr>Instance Segmentation</vt:lpstr>
      <vt:lpstr>Time Series</vt:lpstr>
      <vt:lpstr>Natural Language Processing (NLP)</vt:lpstr>
      <vt:lpstr>Natural Language Processing</vt:lpstr>
      <vt:lpstr>OpenAI GPT3</vt:lpstr>
      <vt:lpstr>Reinforcement Learning</vt:lpstr>
      <vt:lpstr>Reinforcement Learning – AlphaGo</vt:lpstr>
      <vt:lpstr>Reinforcement Learning - AlphaStar</vt:lpstr>
      <vt:lpstr>Image Captioning</vt:lpstr>
      <vt:lpstr>Generative Adversarial Networks (GAN)</vt:lpstr>
      <vt:lpstr>StyleGAN</vt:lpstr>
      <vt:lpstr>StyleGAN </vt:lpstr>
      <vt:lpstr>Graph Neural Netwrok</vt:lpstr>
      <vt:lpstr>And many other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</dc:creator>
  <cp:lastModifiedBy>Pooya Darvehei</cp:lastModifiedBy>
  <cp:revision>37</cp:revision>
  <dcterms:created xsi:type="dcterms:W3CDTF">2019-11-03T06:56:32Z</dcterms:created>
  <dcterms:modified xsi:type="dcterms:W3CDTF">2020-09-08T12:52:37Z</dcterms:modified>
</cp:coreProperties>
</file>